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</p:sldMasterIdLst>
  <p:notesMasterIdLst>
    <p:notesMasterId r:id="rId36"/>
  </p:notesMasterIdLst>
  <p:sldIdLst>
    <p:sldId id="256" r:id="rId2"/>
    <p:sldId id="416" r:id="rId3"/>
    <p:sldId id="402" r:id="rId4"/>
    <p:sldId id="373" r:id="rId5"/>
    <p:sldId id="284" r:id="rId6"/>
    <p:sldId id="424" r:id="rId7"/>
    <p:sldId id="372" r:id="rId8"/>
    <p:sldId id="417" r:id="rId9"/>
    <p:sldId id="403" r:id="rId10"/>
    <p:sldId id="425" r:id="rId11"/>
    <p:sldId id="423" r:id="rId12"/>
    <p:sldId id="351" r:id="rId13"/>
    <p:sldId id="299" r:id="rId14"/>
    <p:sldId id="353" r:id="rId15"/>
    <p:sldId id="354" r:id="rId16"/>
    <p:sldId id="355" r:id="rId17"/>
    <p:sldId id="412" r:id="rId18"/>
    <p:sldId id="413" r:id="rId19"/>
    <p:sldId id="415" r:id="rId20"/>
    <p:sldId id="314" r:id="rId21"/>
    <p:sldId id="316" r:id="rId22"/>
    <p:sldId id="414" r:id="rId23"/>
    <p:sldId id="322" r:id="rId24"/>
    <p:sldId id="376" r:id="rId25"/>
    <p:sldId id="418" r:id="rId26"/>
    <p:sldId id="419" r:id="rId27"/>
    <p:sldId id="420" r:id="rId28"/>
    <p:sldId id="422" r:id="rId29"/>
    <p:sldId id="394" r:id="rId30"/>
    <p:sldId id="360" r:id="rId31"/>
    <p:sldId id="382" r:id="rId32"/>
    <p:sldId id="385" r:id="rId33"/>
    <p:sldId id="384" r:id="rId34"/>
    <p:sldId id="365" r:id="rId3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03" autoAdjust="0"/>
  </p:normalViewPr>
  <p:slideViewPr>
    <p:cSldViewPr snapToGrid="0">
      <p:cViewPr varScale="1">
        <p:scale>
          <a:sx n="88" d="100"/>
          <a:sy n="88" d="100"/>
        </p:scale>
        <p:origin x="130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977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40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9643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.on(event, callback): Listen for an FS event.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events: add,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addDir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change, unlink,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unlinkDir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ready, raw, error.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Additionally all is available which gets emitted with the underlying event name and path for every event other than ready, raw, and error.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see: https://github.com/paulmillr/chokidar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016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Code!!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56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Code!!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6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558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071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504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33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Shape 88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622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093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Shape 9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930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99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512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36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0" name="Shape 10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740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97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04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39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665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0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51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Shape 5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0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Shape 8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97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441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Shape 6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18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/>
        </p:nvCxnSpPr>
        <p:spPr>
          <a:xfrm>
            <a:off x="2266156" y="4376543"/>
            <a:ext cx="4625696" cy="62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4345530" y="3811224"/>
            <a:ext cx="4090300" cy="36467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4347336" y="3422979"/>
            <a:ext cx="4090300" cy="34470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00"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 sz="1600"/>
            </a:lvl2pPr>
            <a:lvl3pPr marL="447217" indent="0" algn="ctr">
              <a:buFontTx/>
              <a:buNone/>
              <a:defRPr sz="1600"/>
            </a:lvl3pPr>
            <a:lvl4pPr marL="662434" indent="0" algn="ctr">
              <a:buFontTx/>
              <a:buNone/>
              <a:defRPr sz="1600"/>
            </a:lvl4pPr>
            <a:lvl5pPr marL="822698" indent="0" algn="ctr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2267866" y="2365267"/>
            <a:ext cx="1828800" cy="18288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454029" y="1318639"/>
            <a:ext cx="8255000" cy="674577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#1)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1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195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27488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283845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195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2" y="3665220"/>
            <a:ext cx="8175854" cy="995423"/>
          </a:xfrm>
        </p:spPr>
        <p:txBody>
          <a:bodyPr/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70000"/>
              <a:buFontTx/>
              <a:buNone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284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47217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62434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822698" indent="0">
              <a:spcBef>
                <a:spcPts val="0"/>
              </a:spcBef>
              <a:spcAft>
                <a:spcPts val="800"/>
              </a:spcAft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850" y="2876551"/>
            <a:ext cx="8175854" cy="738127"/>
          </a:xfrm>
        </p:spPr>
        <p:txBody>
          <a:bodyPr anchor="b"/>
          <a:lstStyle>
            <a:lvl1pPr algn="l">
              <a:defRPr lang="en-US" sz="24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2942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50850" y="425259"/>
            <a:ext cx="8228051" cy="296379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lang="en-US" sz="1950" dirty="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algn="ctr" defTabSz="439587" rtl="0" eaLnBrk="1" fontAlgn="auto" latinLnBrk="0" hangingPunct="1">
              <a:lnSpc>
                <a:spcPct val="100000"/>
              </a:lnSpc>
              <a:spcBef>
                <a:spcPts val="769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/>
            </a:pPr>
            <a:r>
              <a:rPr lang="en-US" dirty="0" smtClean="0"/>
              <a:t>Click to edit text or click the </a:t>
            </a:r>
            <a:br>
              <a:rPr lang="en-US" dirty="0" smtClean="0"/>
            </a:br>
            <a:r>
              <a:rPr lang="en-US" dirty="0" smtClean="0"/>
              <a:t>image icon to add a graphic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51" y="4001568"/>
            <a:ext cx="8228049" cy="665733"/>
          </a:xfrm>
        </p:spPr>
        <p:txBody>
          <a:bodyPr vert="horz" lIns="0" tIns="0" rIns="0" bIns="0" rtlCol="0" anchor="t">
            <a:noAutofit/>
          </a:bodyPr>
          <a:lstStyle>
            <a:lvl1pPr marL="222847" indent="-222847" algn="l">
              <a:buNone/>
              <a:defRPr lang="en-US" sz="18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/>
            </a:pPr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50850" y="3583401"/>
            <a:ext cx="8228051" cy="404851"/>
          </a:xfrm>
        </p:spPr>
        <p:txBody>
          <a:bodyPr vert="horz" lIns="0" tIns="43960" rIns="87919" bIns="43960" rtlCol="0" anchor="ctr" anchorCtr="0">
            <a:noAutofit/>
          </a:bodyPr>
          <a:lstStyle>
            <a:lvl1pPr algn="l">
              <a:def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</a:defRPr>
            </a:lvl1pPr>
          </a:lstStyle>
          <a:p>
            <a:pPr lvl="0" algn="l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040591" y="1045370"/>
            <a:ext cx="5062818" cy="3052762"/>
          </a:xfrm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67033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65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033" y="140402"/>
            <a:ext cx="8226323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4704055" y="1327356"/>
            <a:ext cx="3989301" cy="3172662"/>
          </a:xfrm>
        </p:spPr>
        <p:txBody>
          <a:bodyPr anchor="ctr">
            <a:normAutofit/>
          </a:bodyPr>
          <a:lstStyle>
            <a:lvl1pPr marL="55960" indent="-13097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100" b="0" i="0" baseline="0">
                <a:solidFill>
                  <a:schemeClr val="tx1"/>
                </a:solidFill>
                <a:latin typeface="+mn-lt"/>
              </a:defRPr>
            </a:lvl1pPr>
            <a:lvl2pPr marL="55960" indent="-13097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18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42863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165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662434" indent="0" algn="ctr">
              <a:buClr>
                <a:srgbClr val="FF6600"/>
              </a:buClr>
              <a:buSzPct val="70000"/>
              <a:buFontTx/>
              <a:buNone/>
              <a:defRPr sz="2400" b="0" i="0" baseline="0">
                <a:latin typeface="Helvetica Ligh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76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4692662" y="2004058"/>
            <a:ext cx="3995928" cy="2505456"/>
          </a:xfrm>
        </p:spPr>
        <p:txBody>
          <a:bodyPr>
            <a:normAutofit/>
          </a:bodyPr>
          <a:lstStyle>
            <a:lvl1pPr>
              <a:defRPr sz="1950"/>
            </a:lvl1pPr>
            <a:lvl3pPr>
              <a:defRPr sz="1650"/>
            </a:lvl3pPr>
            <a:lvl4pPr>
              <a:defRPr sz="150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4692662" y="1326476"/>
            <a:ext cx="3987789" cy="559059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454026" y="2004058"/>
            <a:ext cx="3995928" cy="2505456"/>
          </a:xfrm>
        </p:spPr>
        <p:txBody>
          <a:bodyPr>
            <a:normAutofit/>
          </a:bodyPr>
          <a:lstStyle>
            <a:lvl1pPr>
              <a:defRPr sz="1950"/>
            </a:lvl1pPr>
            <a:lvl2pPr>
              <a:defRPr sz="1800"/>
            </a:lvl2pPr>
            <a:lvl3pPr>
              <a:defRPr sz="1650"/>
            </a:lvl3pPr>
            <a:lvl4pPr>
              <a:defRPr sz="1500"/>
            </a:lvl4pPr>
            <a:lvl5pPr>
              <a:defRPr sz="135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454027" y="1325318"/>
            <a:ext cx="3993752" cy="560218"/>
          </a:xfrm>
        </p:spPr>
        <p:txBody>
          <a:bodyPr anchor="ctr">
            <a:normAutofit/>
          </a:bodyPr>
          <a:lstStyle>
            <a:lvl1pPr marL="0" indent="0" algn="l">
              <a:buNone/>
              <a:defRPr sz="21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/>
        </p:nvSpPr>
        <p:spPr>
          <a:xfrm>
            <a:off x="5405224" y="1318638"/>
            <a:ext cx="3388094" cy="31794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4" tIns="28575" rIns="28574" bIns="28575" anchor="ctr"/>
          <a:lstStyle/>
          <a:p>
            <a:pPr defTabSz="439587">
              <a:defRPr sz="2400"/>
            </a:pPr>
            <a:endParaRPr sz="24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5576832" y="1479175"/>
            <a:ext cx="3023836" cy="2868708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18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100"/>
            </a:lvl2pPr>
            <a:lvl3pPr>
              <a:buClr>
                <a:schemeClr val="bg1">
                  <a:lumMod val="85000"/>
                </a:schemeClr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452345" y="1327357"/>
            <a:ext cx="4665010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195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6086041" y="1318639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266240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>
                <a:latin typeface="+mn-lt"/>
              </a:defRPr>
            </a:lvl1pPr>
            <a:lvl2pPr>
              <a:buClr>
                <a:srgbClr val="FF6600"/>
              </a:buClr>
              <a:defRPr sz="2100"/>
            </a:lvl2pPr>
            <a:lvl3pPr>
              <a:buClr>
                <a:srgbClr val="FF6600"/>
              </a:buClr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454029" y="1327355"/>
            <a:ext cx="2611523" cy="3172731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rgbClr val="FF6600"/>
              </a:buClr>
              <a:buFontTx/>
              <a:buNone/>
              <a:defRPr sz="2100" baseline="0">
                <a:latin typeface="+mn-lt"/>
              </a:defRPr>
            </a:lvl1pPr>
            <a:lvl2pPr marL="222847" indent="0" algn="ctr">
              <a:buClr>
                <a:srgbClr val="FF6600"/>
              </a:buClr>
              <a:buFontTx/>
              <a:buNone/>
              <a:defRPr sz="2100"/>
            </a:lvl2pPr>
            <a:lvl3pPr marL="447217" indent="0" algn="ctr">
              <a:buClr>
                <a:srgbClr val="FF6600"/>
              </a:buClr>
              <a:buFontTx/>
              <a:buNone/>
              <a:defRPr sz="1800"/>
            </a:lvl3pPr>
            <a:lvl4pPr>
              <a:defRPr sz="1600"/>
            </a:lvl4pPr>
            <a:lvl5pPr marL="659381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4658340" y="3101061"/>
            <a:ext cx="2596896" cy="1563624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1866311" y="3101061"/>
            <a:ext cx="2596896" cy="1563624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658340" y="1352296"/>
            <a:ext cx="2596896" cy="1563624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1866311" y="1352296"/>
            <a:ext cx="2596896" cy="1563624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6071408" y="3122229"/>
            <a:ext cx="2596896" cy="1563624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3270370" y="3122229"/>
            <a:ext cx="2596896" cy="1563624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469332" y="3122229"/>
            <a:ext cx="2596896" cy="1563624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071408" y="1351280"/>
            <a:ext cx="2596896" cy="1563624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3270370" y="1351280"/>
            <a:ext cx="2596896" cy="1563624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469332" y="1351280"/>
            <a:ext cx="2596896" cy="1563624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22847" indent="0">
              <a:buNone/>
              <a:defRPr/>
            </a:lvl2pPr>
            <a:lvl3pPr marL="447217" indent="0">
              <a:buNone/>
              <a:defRPr/>
            </a:lvl3pPr>
            <a:lvl4pPr marL="662434" indent="0">
              <a:buNone/>
              <a:defRPr/>
            </a:lvl4pPr>
            <a:lvl5pPr marL="822698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/>
        </p:nvCxnSpPr>
        <p:spPr>
          <a:xfrm>
            <a:off x="3048001" y="1315358"/>
            <a:ext cx="0" cy="312964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369784"/>
            <a:ext cx="5321300" cy="3075216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4395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24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988775" y="2034562"/>
            <a:ext cx="1743821" cy="1745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456974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2568802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4680630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792458" y="1425576"/>
            <a:ext cx="1916112" cy="2830513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22847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662434" indent="0" algn="ctr">
              <a:buNone/>
              <a:defRPr>
                <a:solidFill>
                  <a:schemeClr val="bg1"/>
                </a:solidFill>
              </a:defRPr>
            </a:lvl4pPr>
            <a:lvl5pPr marL="822698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691083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4802310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2695605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588899" y="1571626"/>
            <a:ext cx="1651000" cy="17367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0184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/>
        </p:nvCxnSpPr>
        <p:spPr>
          <a:xfrm>
            <a:off x="312680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17692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/>
        </p:nvCxnSpPr>
        <p:spPr>
          <a:xfrm>
            <a:off x="6014888" y="2347963"/>
            <a:ext cx="1" cy="8399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29613" y="2360799"/>
            <a:ext cx="2501900" cy="8270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3359151" y="1764984"/>
            <a:ext cx="5321300" cy="14986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/>
        </p:nvCxnSpPr>
        <p:spPr>
          <a:xfrm>
            <a:off x="3045872" y="1769848"/>
            <a:ext cx="0" cy="1506193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224369" y="1764984"/>
            <a:ext cx="1508227" cy="15098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/>
        </p:nvCxnSpPr>
        <p:spPr>
          <a:xfrm>
            <a:off x="3045026" y="1765863"/>
            <a:ext cx="0" cy="1506193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3266190" y="1757683"/>
            <a:ext cx="5434934" cy="1550987"/>
          </a:xfrm>
        </p:spPr>
        <p:txBody>
          <a:bodyPr anchor="ctr">
            <a:normAutofit/>
          </a:bodyPr>
          <a:lstStyle>
            <a:lvl1pPr marL="44054" indent="-44054">
              <a:spcBef>
                <a:spcPts val="12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="0" baseline="0">
                <a:latin typeface="+mn-lt"/>
                <a:cs typeface="Myriad Pro" panose="020B0503030403020204" pitchFamily="34" charset="0"/>
              </a:defRPr>
            </a:lvl1pPr>
            <a:lvl2pPr marL="44054" indent="-44054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1800" baseline="0">
                <a:solidFill>
                  <a:schemeClr val="accent2"/>
                </a:solidFill>
                <a:latin typeface="+mn-lt"/>
              </a:defRPr>
            </a:lvl2pPr>
            <a:lvl3pPr marL="44054" indent="-44054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436563" y="1770486"/>
            <a:ext cx="2378729" cy="1525382"/>
          </a:xfrm>
        </p:spPr>
        <p:txBody>
          <a:bodyPr rIns="36576" anchor="ctr">
            <a:normAutofit/>
          </a:bodyPr>
          <a:lstStyle>
            <a:lvl1pPr algn="r">
              <a:defRPr sz="3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7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261" y="365450"/>
            <a:ext cx="1626023" cy="2850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9587"/>
            <a:r>
              <a:rPr lang="en-US" sz="17924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67294" y="1141623"/>
            <a:ext cx="6809412" cy="2240812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315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67295" y="3778952"/>
            <a:ext cx="6140781" cy="578922"/>
          </a:xfrm>
        </p:spPr>
        <p:txBody>
          <a:bodyPr lIns="45720" tIns="45720" rIns="45720" bIns="45720" anchor="ctr">
            <a:normAutofit/>
          </a:bodyPr>
          <a:lstStyle>
            <a:lvl1pPr marL="342892" indent="-342892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2800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24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6" y="455614"/>
            <a:ext cx="1132095" cy="982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6" y="3402841"/>
            <a:ext cx="1132094" cy="9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7922" y="1498363"/>
            <a:ext cx="5927725" cy="433813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27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7921" y="1985150"/>
            <a:ext cx="5928159" cy="1631379"/>
          </a:xfrm>
        </p:spPr>
        <p:txBody>
          <a:bodyPr>
            <a:normAutofit/>
          </a:bodyPr>
          <a:lstStyle>
            <a:lvl1pPr marL="0" indent="0">
              <a:buNone/>
              <a:defRPr lang="en-US" sz="21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1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6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1313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4B1E3-924B-42D7-A6EE-F76F5657583C}" type="datetimeFigureOut">
              <a:rPr lang="en-US"/>
              <a:pPr>
                <a:defRPr/>
              </a:pPr>
              <a:t>8/20/2016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7980A-06A3-43B8-8732-30EAE51BA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/>
        </p:nvCxnSpPr>
        <p:spPr>
          <a:xfrm>
            <a:off x="467033" y="4130963"/>
            <a:ext cx="822632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67033" y="2644141"/>
            <a:ext cx="8226323" cy="983595"/>
          </a:xfrm>
        </p:spPr>
        <p:txBody>
          <a:bodyPr anchor="t"/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467033" y="1231323"/>
            <a:ext cx="8226323" cy="1246332"/>
          </a:xfrm>
        </p:spPr>
        <p:txBody>
          <a:bodyPr anchor="b"/>
          <a:lstStyle>
            <a:lvl1pPr marL="0" indent="0" algn="ctr">
              <a:buFontTx/>
              <a:buNone/>
              <a:defRPr sz="3300">
                <a:solidFill>
                  <a:schemeClr val="tx1"/>
                </a:solidFill>
                <a:latin typeface="+mj-lt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/>
        </p:nvCxnSpPr>
        <p:spPr>
          <a:xfrm>
            <a:off x="467033" y="790863"/>
            <a:ext cx="822632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7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462644" y="1331610"/>
            <a:ext cx="8238334" cy="3172730"/>
          </a:xfrm>
        </p:spPr>
        <p:txBody>
          <a:bodyPr>
            <a:normAutofit/>
          </a:bodyPr>
          <a:lstStyle>
            <a:lvl1pPr marL="222847" indent="-222847">
              <a:buClr>
                <a:schemeClr val="accent1"/>
              </a:buClr>
              <a:buSzPct val="70000"/>
              <a:buFont typeface="Wingdings" charset="2"/>
              <a:buChar char="§"/>
              <a:defRPr sz="1950" b="0" i="0" baseline="0">
                <a:solidFill>
                  <a:schemeClr val="tx1"/>
                </a:solidFill>
                <a:latin typeface="+mn-lt"/>
              </a:defRPr>
            </a:lvl1pPr>
            <a:lvl2pPr marL="439587" indent="-216740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baseline="0">
                <a:solidFill>
                  <a:schemeClr val="tx1"/>
                </a:solidFill>
                <a:latin typeface="+mn-lt"/>
              </a:defRPr>
            </a:lvl2pPr>
            <a:lvl3pPr marL="662432" indent="-215216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baseline="0">
                <a:solidFill>
                  <a:schemeClr val="tx1"/>
                </a:solidFill>
                <a:latin typeface="+mn-lt"/>
              </a:defRPr>
            </a:lvl3pPr>
            <a:lvl4pPr marL="822701" indent="-160267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882227" indent="-222847">
              <a:buClrTx/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468308" y="386007"/>
            <a:ext cx="8225152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457200" y="2015808"/>
            <a:ext cx="8229600" cy="24933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221305"/>
            <a:ext cx="8229600" cy="646839"/>
          </a:xfrm>
        </p:spPr>
        <p:txBody>
          <a:bodyPr anchor="ctr"/>
          <a:lstStyle>
            <a:lvl1pPr marL="0" indent="0" algn="ctr">
              <a:buFontTx/>
              <a:buNone/>
              <a:defRPr sz="24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2284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447217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662434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822698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82" y="2898933"/>
            <a:ext cx="747945" cy="1281772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1606379" y="1318638"/>
            <a:ext cx="5028177" cy="3471076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Wingdings" charset="2"/>
              <a:buNone/>
              <a:defRPr sz="2400" baseline="0">
                <a:solidFill>
                  <a:schemeClr val="bg1"/>
                </a:solidFill>
                <a:latin typeface="+mn-lt"/>
              </a:defRPr>
            </a:lvl1pPr>
            <a:lvl2pPr marL="439587" indent="-216740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2pPr>
            <a:lvl3pPr marL="662432" indent="-215216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3pPr>
            <a:lvl4pPr marL="822701" indent="-160267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4pPr>
            <a:lvl5pPr marL="1047072" indent="-224374">
              <a:buClr>
                <a:schemeClr val="bg1"/>
              </a:buClr>
              <a:buFont typeface="Wingdings" charset="2"/>
              <a:buChar char="§"/>
              <a:defRPr sz="24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463177" y="140402"/>
            <a:ext cx="8234387" cy="1178237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4028" y="140402"/>
            <a:ext cx="8243535" cy="11782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8" y="1318638"/>
            <a:ext cx="8243535" cy="3401568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195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284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7217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2434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22698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79141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0" y="932976"/>
            <a:ext cx="8242300" cy="37076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1" y="140402"/>
            <a:ext cx="8242301" cy="674316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2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4" r:id="rId28"/>
    <p:sldLayoutId id="2147483725" r:id="rId2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39587" rtl="0" eaLnBrk="1" latinLnBrk="0" hangingPunct="1">
        <a:lnSpc>
          <a:spcPct val="85000"/>
        </a:lnSpc>
        <a:spcBef>
          <a:spcPct val="0"/>
        </a:spcBef>
        <a:buNone/>
        <a:defRPr sz="33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22847" indent="-222847" algn="l" defTabSz="439587" rtl="0" eaLnBrk="1" latinLnBrk="0" hangingPunct="1">
        <a:spcBef>
          <a:spcPts val="769"/>
        </a:spcBef>
        <a:buClr>
          <a:schemeClr val="accent1"/>
        </a:buClr>
        <a:buSzPct val="70000"/>
        <a:buFont typeface="Wingdings" charset="2"/>
        <a:buChar char="§"/>
        <a:defRPr sz="195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439587" indent="-216740" algn="l" defTabSz="439587" rtl="0" eaLnBrk="1" latinLnBrk="0" hangingPunct="1">
        <a:spcBef>
          <a:spcPts val="50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1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662432" indent="-215216" algn="l" defTabSz="439587" rtl="0" eaLnBrk="1" latinLnBrk="0" hangingPunct="1">
        <a:spcBef>
          <a:spcPts val="461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65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822701" indent="-160267" algn="l" defTabSz="439587" rtl="0" eaLnBrk="1" latinLnBrk="0" hangingPunct="1">
        <a:spcBef>
          <a:spcPts val="414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047072" indent="-224374" algn="l" defTabSz="439587" rtl="0" eaLnBrk="1" latinLnBrk="0" hangingPunct="1">
        <a:spcBef>
          <a:spcPts val="366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35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207338" indent="-161792" algn="l" defTabSz="439587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7315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902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6487" indent="-219794" algn="l" defTabSz="439587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8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17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760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34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934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521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7107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695" algn="l" defTabSz="4395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igitaldrummerj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hashtag/MusicCityCode?src=hash" TargetMode="External"/><Relationship Id="rId4" Type="http://schemas.openxmlformats.org/officeDocument/2006/relationships/hyperlink" Target="http://digitaldrummerj.m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ulpjs.com/" TargetMode="External"/><Relationship Id="rId2" Type="http://schemas.openxmlformats.org/officeDocument/2006/relationships/hyperlink" Target="http://digitaldrummerj.m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drummerj.me/speaking/#gul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digitaldrummerj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/>
              <a:t>Introduction </a:t>
            </a:r>
            <a:r>
              <a:rPr lang="en" dirty="0"/>
              <a:t>for the .NET Developer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600" dirty="0" smtClean="0"/>
              <a:t>Gulp 4.0 </a:t>
            </a:r>
            <a:endParaRPr lang="en" sz="48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454028" y="2813640"/>
            <a:ext cx="8255001" cy="1305514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Tx/>
              <a:buNone/>
              <a:defRPr sz="21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"/>
              </a:defRPr>
            </a:lvl1pPr>
            <a:lvl2pPr marL="222847" indent="0" algn="ctr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447217" indent="0" algn="ctr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662434" indent="0" algn="ctr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822698" indent="0" algn="ctr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Tx/>
              <a:buNone/>
              <a:tabLst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Justin James</a:t>
            </a:r>
          </a:p>
          <a:p>
            <a:pPr algn="ctr"/>
            <a:r>
              <a:rPr lang="en-US" dirty="0" smtClean="0">
                <a:hlinkClick r:id="rId3"/>
              </a:rPr>
              <a:t>@</a:t>
            </a:r>
            <a:r>
              <a:rPr lang="en-US" dirty="0" err="1" smtClean="0">
                <a:hlinkClick r:id="rId3"/>
              </a:rPr>
              <a:t>digitaldrummerj</a:t>
            </a:r>
            <a:r>
              <a:rPr lang="en-US" dirty="0" smtClean="0"/>
              <a:t> | </a:t>
            </a:r>
            <a:r>
              <a:rPr lang="en-US" dirty="0" smtClean="0">
                <a:hlinkClick r:id="rId4"/>
              </a:rPr>
              <a:t>http://digitaldrummerj.me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hlinkClick r:id="rId5"/>
              </a:rPr>
              <a:t>#</a:t>
            </a:r>
            <a:r>
              <a:rPr lang="en-US" dirty="0" err="1" smtClean="0">
                <a:hlinkClick r:id="rId5"/>
              </a:rPr>
              <a:t>MusicCityCode</a:t>
            </a:r>
            <a:endParaRPr lang="en-US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Currently in beta</a:t>
            </a:r>
          </a:p>
          <a:p>
            <a:r>
              <a:rPr lang="en-US" dirty="0" smtClean="0"/>
              <a:t>Been </a:t>
            </a:r>
            <a:r>
              <a:rPr lang="en-US" smtClean="0"/>
              <a:t>using in </a:t>
            </a:r>
            <a:r>
              <a:rPr lang="en-US" dirty="0" smtClean="0"/>
              <a:t>production for almost a year with no issues</a:t>
            </a:r>
          </a:p>
          <a:p>
            <a:r>
              <a:rPr lang="en-US" dirty="0" smtClean="0"/>
              <a:t>Docs are on 4.0 branch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CLI is compatible with 3.x release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Gulp 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5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Gulp APIs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16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est</a:t>
            </a:r>
            <a:endParaRPr lang="en-US" dirty="0" smtClean="0"/>
          </a:p>
          <a:p>
            <a:r>
              <a:rPr lang="en-US" dirty="0" smtClean="0"/>
              <a:t>watch</a:t>
            </a:r>
          </a:p>
          <a:p>
            <a:r>
              <a:rPr lang="en-US" dirty="0" smtClean="0"/>
              <a:t>series</a:t>
            </a:r>
          </a:p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APIs</a:t>
            </a:r>
            <a:endParaRPr lang="en-US" dirty="0"/>
          </a:p>
        </p:txBody>
      </p:sp>
      <p:pic>
        <p:nvPicPr>
          <p:cNvPr id="6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2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sz="2400" dirty="0" err="1">
                <a:solidFill>
                  <a:srgbClr val="FFFF00"/>
                </a:solidFill>
              </a:rPr>
              <a:t>gulp.task</a:t>
            </a:r>
            <a:r>
              <a:rPr lang="en-US" sz="2400" dirty="0"/>
              <a:t>("default", function (</a:t>
            </a:r>
            <a:r>
              <a:rPr lang="en-US" sz="2400" dirty="0">
                <a:solidFill>
                  <a:srgbClr val="FFFF00"/>
                </a:solidFill>
              </a:rPr>
              <a:t>done</a:t>
            </a:r>
            <a:r>
              <a:rPr lang="en-US" sz="2400" dirty="0"/>
              <a:t>) {</a:t>
            </a:r>
          </a:p>
          <a:p>
            <a:r>
              <a:rPr lang="en-US" sz="2400" dirty="0"/>
              <a:t>    </a:t>
            </a:r>
            <a:r>
              <a:rPr lang="en-US" sz="2400" dirty="0" smtClean="0"/>
              <a:t>console.log("</a:t>
            </a:r>
            <a:r>
              <a:rPr lang="en-US" sz="2400" dirty="0"/>
              <a:t>Hello </a:t>
            </a:r>
            <a:r>
              <a:rPr lang="en-US" sz="2400" dirty="0" smtClean="0"/>
              <a:t>Music City Code</a:t>
            </a:r>
            <a:r>
              <a:rPr lang="en-US" sz="2400" dirty="0"/>
              <a:t>"</a:t>
            </a:r>
            <a:r>
              <a:rPr lang="en-US" sz="2400" dirty="0" smtClean="0"/>
              <a:t>);</a:t>
            </a:r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    done();</a:t>
            </a:r>
          </a:p>
          <a:p>
            <a:r>
              <a:rPr lang="en-US" sz="2400" dirty="0"/>
              <a:t>});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0850" y="3508824"/>
            <a:ext cx="8175854" cy="1634676"/>
          </a:xfrm>
        </p:spPr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Callable container for actions against files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New for Gulp 4 - optional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callback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to indicate task is done.  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450850" y="2876552"/>
            <a:ext cx="8175854" cy="594170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gulp.task (name,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("lint", function () {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    return 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gulp.src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(['./</a:t>
            </a: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app/**/*.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js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', 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	'!./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node_modules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/**/*'])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		.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pipe(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plugins.eslint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())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});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Get a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set of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files to take action on </a:t>
            </a:r>
            <a:b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To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exclude paths, add a ! </a:t>
            </a:r>
            <a:r>
              <a:rPr lang="en-US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 front of the path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2. gulp.src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glob [, options] 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9878805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"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bump:patch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", 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function () {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    return </a:t>
            </a: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gulp.src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('./**/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AssemblyInfo.cs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	.pipe(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plugins.assemblyInfo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({ version: 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newVer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 }))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b="1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	.pipe(</a:t>
            </a:r>
            <a:r>
              <a:rPr lang="en-US" sz="2400" b="1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gulp.dest</a:t>
            </a:r>
            <a:r>
              <a:rPr lang="en-US" sz="2400" b="1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('./'));</a:t>
            </a:r>
            <a:endParaRPr lang="en-US" sz="2400" b="1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});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Write files to destination</a:t>
            </a: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spcAft>
                <a:spcPts val="0"/>
              </a:spcAft>
              <a:buSzPct val="25000"/>
            </a:pP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Optionally specify options to apply to the output folder</a:t>
            </a: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3. gulp.dest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folder [, options] 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127887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 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styleWatcher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FFFF00"/>
                </a:solidFill>
              </a:rPr>
              <a:t>gulp.watch</a:t>
            </a:r>
            <a:r>
              <a:rPr lang="en-US" sz="2400" dirty="0"/>
              <a:t>(styles, </a:t>
            </a:r>
            <a:endParaRPr lang="en-US" sz="2400" dirty="0" smtClean="0"/>
          </a:p>
          <a:p>
            <a:r>
              <a:rPr lang="en-US" sz="2400" dirty="0" smtClean="0"/>
              <a:t>		{ </a:t>
            </a:r>
            <a:r>
              <a:rPr lang="en-US" sz="2400" dirty="0" err="1" smtClean="0"/>
              <a:t>ignorePermissionErrors</a:t>
            </a:r>
            <a:r>
              <a:rPr lang="en-US" sz="2400" dirty="0"/>
              <a:t>: </a:t>
            </a:r>
            <a:r>
              <a:rPr lang="en-US" sz="2400" dirty="0" smtClean="0"/>
              <a:t>true });</a:t>
            </a:r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err="1" smtClean="0"/>
              <a:t>styleWatcher.</a:t>
            </a:r>
            <a:r>
              <a:rPr lang="en-US" sz="2400" dirty="0" err="1" smtClean="0">
                <a:solidFill>
                  <a:srgbClr val="FFFF00"/>
                </a:solidFill>
              </a:rPr>
              <a:t>on</a:t>
            </a:r>
            <a:r>
              <a:rPr lang="en-US" sz="2400" dirty="0"/>
              <a:t>('add', function (file) </a:t>
            </a:r>
            <a:r>
              <a:rPr lang="en-US" sz="2400" dirty="0" smtClean="0"/>
              <a:t>{ });</a:t>
            </a:r>
          </a:p>
          <a:p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Monitor paths/files for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changes.  Rewritten for Gulp 4</a:t>
            </a: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Events: add, addDir, change, unlink, unlinkDir, ready, raw,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error, all</a:t>
            </a: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gulp.watch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( glob [, options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])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31638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'inject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gulp.series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(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,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injectCss</a:t>
            </a:r>
            <a:endParaRPr lang="en-US" sz="2400" dirty="0" smtClean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New for G</a:t>
            </a:r>
            <a:r>
              <a:rPr lang="en-US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u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lp 4 -  true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way to do dependencies</a:t>
            </a: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Note: returns function, so can’t be used within a function</a:t>
            </a: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gulp.series (name, 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4255" y="4115757"/>
            <a:ext cx="369015" cy="41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8511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('inject'),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gulp.parallel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(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,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injectCss</a:t>
            </a:r>
            <a:endParaRPr lang="en-US" sz="2400" dirty="0">
              <a:solidFill>
                <a:srgbClr val="FFFF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);</a:t>
            </a: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New for Gulp 4 - runs </a:t>
            </a: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just like old dependencies did.  all at once.</a:t>
            </a:r>
          </a:p>
          <a:p>
            <a:pPr lvl="0">
              <a:spcAft>
                <a:spcPts val="0"/>
              </a:spcAft>
              <a:buSzPct val="25000"/>
            </a:pPr>
            <a:endParaRPr lang="en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>
              <a:spcAft>
                <a:spcPts val="0"/>
              </a:spcAft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Note: returns </a:t>
            </a:r>
            <a:r>
              <a:rPr lang="en" dirty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function, so can’t be used within a function</a:t>
            </a:r>
          </a:p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gulp.parallel (name, name, fn)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5214" y="4089630"/>
            <a:ext cx="369015" cy="41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4194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ts val="800"/>
              </a:spcBef>
              <a:buSzPct val="25000"/>
            </a:pPr>
            <a:r>
              <a:rPr lang="en-US" sz="2400" dirty="0" err="1">
                <a:latin typeface="PT Sans"/>
                <a:ea typeface="PT Sans"/>
                <a:cs typeface="PT Sans"/>
                <a:sym typeface="PT Sans"/>
              </a:rPr>
              <a:t>gulp.task</a:t>
            </a: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('inject'), 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gulp.series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(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RunFirst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, 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gulp.parallel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 (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injectJavaScript</a:t>
            </a: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lang="en-US" sz="2400" dirty="0" err="1" smtClean="0">
                <a:latin typeface="PT Sans"/>
                <a:ea typeface="PT Sans"/>
                <a:cs typeface="PT Sans"/>
                <a:sym typeface="PT Sans"/>
              </a:rPr>
              <a:t>injectCss</a:t>
            </a:r>
            <a:r>
              <a:rPr lang="en-US" sz="2400" dirty="0" smtClean="0">
                <a:solidFill>
                  <a:srgbClr val="FFFF00"/>
                </a:solidFill>
                <a:latin typeface="PT Sans"/>
                <a:ea typeface="PT Sans"/>
                <a:cs typeface="PT Sans"/>
                <a:sym typeface="PT Sans"/>
              </a:rPr>
              <a:t>)</a:t>
            </a:r>
          </a:p>
          <a:p>
            <a:pPr lvl="0">
              <a:spcBef>
                <a:spcPts val="800"/>
              </a:spcBef>
              <a:buSzPct val="25000"/>
            </a:pPr>
            <a:r>
              <a:rPr lang="en-US" sz="2400" dirty="0" smtClean="0">
                <a:latin typeface="PT Sans"/>
                <a:ea typeface="PT Sans"/>
                <a:cs typeface="PT Sans"/>
                <a:sym typeface="PT Sans"/>
              </a:rPr>
              <a:t>));</a:t>
            </a:r>
          </a:p>
          <a:p>
            <a:pPr lvl="0">
              <a:spcBef>
                <a:spcPts val="800"/>
              </a:spcBef>
              <a:buSzPct val="25000"/>
            </a:pPr>
            <a:endParaRPr lang="en-US" sz="24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Aft>
                <a:spcPts val="0"/>
              </a:spcAft>
              <a:buSzPct val="25000"/>
            </a:pPr>
            <a:endParaRPr lang="en" dirty="0" smtClean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4"/>
              </a:buClr>
              <a:buSzPct val="25000"/>
            </a:pPr>
            <a:r>
              <a:rPr lang="en" dirty="0" smtClean="0">
                <a:solidFill>
                  <a:srgbClr val="808084"/>
                </a:solidFill>
                <a:latin typeface="PT Sans"/>
                <a:ea typeface="PT Sans"/>
                <a:cs typeface="PT Sans"/>
                <a:sym typeface="PT Sans"/>
              </a:rPr>
              <a:t>Combine series and parallel</a:t>
            </a:r>
            <a:endParaRPr lang="en" sz="2400" b="0" i="0" u="none" strike="noStrike" cap="none" baseline="0" dirty="0">
              <a:solidFill>
                <a:srgbClr val="80808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0613312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205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692504" cy="50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29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Installing Gulp 4.0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0" y="2957643"/>
            <a:ext cx="9144000" cy="1863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1" indent="0" algn="l" rtl="0">
              <a:spcBef>
                <a:spcPts val="0"/>
              </a:spcBef>
              <a:buClr>
                <a:srgbClr val="A5A5A5"/>
              </a:buClr>
              <a:buFont typeface="Merriweather Sans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Shape 827"/>
          <p:cNvSpPr txBox="1">
            <a:spLocks noGrp="1"/>
          </p:cNvSpPr>
          <p:nvPr>
            <p:ph sz="quarter" idx="23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Install Chocolatey</a:t>
            </a:r>
          </a:p>
          <a:p>
            <a:pPr lvl="1"/>
            <a:r>
              <a:rPr lang="en" dirty="0" smtClean="0">
                <a:sym typeface="PT Sans"/>
                <a:hlinkClick r:id="rId3"/>
              </a:rPr>
              <a:t>https://chocolatey.org/</a:t>
            </a:r>
            <a:r>
              <a:rPr lang="en" dirty="0" smtClean="0">
                <a:sym typeface="PT Sans"/>
              </a:rPr>
              <a:t> </a:t>
            </a: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25" name="Shape 825"/>
          <p:cNvSpPr txBox="1"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Automated Install</a:t>
            </a:r>
            <a:endParaRPr lang="en" dirty="0">
              <a:sym typeface="PT Sans"/>
            </a:endParaRPr>
          </a:p>
        </p:txBody>
      </p:sp>
      <p:sp>
        <p:nvSpPr>
          <p:cNvPr id="826" name="Shape 826"/>
          <p:cNvSpPr txBox="1">
            <a:spLocks noGrp="1"/>
          </p:cNvSpPr>
          <p:nvPr>
            <p:ph sz="quarter" idx="22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Run installer from </a:t>
            </a:r>
          </a:p>
          <a:p>
            <a:pPr lvl="1"/>
            <a:r>
              <a:rPr lang="en" dirty="0" smtClean="0">
                <a:sym typeface="PT Sans"/>
              </a:rPr>
              <a:t>http://nodejs.org</a:t>
            </a:r>
            <a:endParaRPr lang="en" dirty="0">
              <a:sym typeface="PT Sans"/>
            </a:endParaRPr>
          </a:p>
        </p:txBody>
      </p:sp>
      <p:sp>
        <p:nvSpPr>
          <p:cNvPr id="824" name="Shape 824"/>
          <p:cNvSpPr txBox="1"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Manual Install</a:t>
            </a:r>
            <a:endParaRPr lang="en" dirty="0">
              <a:sym typeface="PT Sans"/>
            </a:endParaRPr>
          </a:p>
        </p:txBody>
      </p:sp>
      <p:sp>
        <p:nvSpPr>
          <p:cNvPr id="828" name="Shape 8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Getting Node.js</a:t>
            </a:r>
            <a:endParaRPr lang="en" dirty="0">
              <a:sym typeface="PT Sans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4537012" y="2957643"/>
            <a:ext cx="4606988" cy="1863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15900" marR="0" lvl="1" indent="0" algn="l" rtl="0">
              <a:spcBef>
                <a:spcPts val="0"/>
              </a:spcBef>
              <a:buClr>
                <a:srgbClr val="A5A5A5"/>
              </a:buClr>
              <a:buSzPct val="25000"/>
              <a:buFont typeface="Merriweather Sans"/>
              <a:buNone/>
            </a:pPr>
            <a:r>
              <a:rPr lang="en" sz="1800" b="0" i="0" u="none" strike="noStrike" cap="none" baseline="0" dirty="0" smtClean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choco install nodejs -y</a:t>
            </a:r>
          </a:p>
        </p:txBody>
      </p:sp>
      <p:cxnSp>
        <p:nvCxnSpPr>
          <p:cNvPr id="831" name="Shape 831"/>
          <p:cNvCxnSpPr/>
          <p:nvPr/>
        </p:nvCxnSpPr>
        <p:spPr>
          <a:xfrm flipH="1">
            <a:off x="4447778" y="3049547"/>
            <a:ext cx="5680" cy="1709489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Shape 832"/>
          <p:cNvCxnSpPr>
            <a:stCxn id="827" idx="3"/>
          </p:cNvCxnSpPr>
          <p:nvPr/>
        </p:nvCxnSpPr>
        <p:spPr>
          <a:xfrm>
            <a:off x="4447778" y="1605426"/>
            <a:ext cx="3000" cy="12492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7" grpId="0" build="p"/>
      <p:bldP spid="825" grpId="0" build="p"/>
      <p:bldP spid="826" grpId="0" build="p"/>
      <p:bldP spid="824" grpId="0" build="p"/>
      <p:bldP spid="8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>
                <a:sym typeface="Consolas"/>
              </a:rPr>
              <a:t>install -g </a:t>
            </a:r>
            <a:r>
              <a:rPr lang="en-US" dirty="0" smtClean="0">
                <a:sym typeface="Consolas"/>
              </a:rPr>
              <a:t>gulp-cli</a:t>
            </a:r>
          </a:p>
          <a:p>
            <a:pPr marL="457200" lvl="0" indent="-457200">
              <a:buFont typeface="+mj-lt"/>
              <a:buAutoNum type="arabicPeriod"/>
            </a:pP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 err="1" smtClean="0">
                <a:sym typeface="Consolas"/>
              </a:rPr>
              <a:t>init</a:t>
            </a: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endParaRPr lang="en-US" dirty="0" smtClean="0">
              <a:sym typeface="Consolas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err="1" smtClean="0">
                <a:sym typeface="Consolas"/>
              </a:rPr>
              <a:t>npm</a:t>
            </a:r>
            <a:r>
              <a:rPr lang="en-US" dirty="0" smtClean="0">
                <a:sym typeface="Consolas"/>
              </a:rPr>
              <a:t> </a:t>
            </a:r>
            <a:r>
              <a:rPr lang="en-US" dirty="0">
                <a:sym typeface="Consolas"/>
              </a:rPr>
              <a:t>install </a:t>
            </a:r>
            <a:r>
              <a:rPr lang="en-US" dirty="0" smtClean="0">
                <a:sym typeface="Consolas"/>
              </a:rPr>
              <a:t>–save-dev </a:t>
            </a:r>
            <a:r>
              <a:rPr lang="en-US" dirty="0" err="1" smtClean="0">
                <a:sym typeface="Consolas"/>
              </a:rPr>
              <a:t>git+https</a:t>
            </a:r>
            <a:r>
              <a:rPr lang="en-US" dirty="0">
                <a:sym typeface="Consolas"/>
              </a:rPr>
              <a:t>://</a:t>
            </a:r>
            <a:r>
              <a:rPr lang="en-US" dirty="0" smtClean="0">
                <a:sym typeface="Consolas"/>
              </a:rPr>
              <a:t>git@github.com/</a:t>
            </a:r>
            <a:r>
              <a:rPr lang="en-US" dirty="0" err="1" smtClean="0">
                <a:sym typeface="Consolas"/>
              </a:rPr>
              <a:t>gulpjs</a:t>
            </a:r>
            <a:r>
              <a:rPr lang="en-US" dirty="0" smtClean="0">
                <a:sym typeface="Consolas"/>
              </a:rPr>
              <a:t>/gulp.git#4.0</a:t>
            </a:r>
            <a:endParaRPr lang="en-US" dirty="0">
              <a:sym typeface="Consolas"/>
            </a:endParaRPr>
          </a:p>
        </p:txBody>
      </p:sp>
      <p:sp>
        <p:nvSpPr>
          <p:cNvPr id="861" name="Shape 861"/>
          <p:cNvSpPr txBox="1">
            <a:spLocks noGrp="1"/>
          </p:cNvSpPr>
          <p:nvPr>
            <p:ph type="body" sz="quarter" idx="12"/>
          </p:nvPr>
        </p:nvSpPr>
        <p:spPr>
          <a:xfrm>
            <a:off x="450852" y="3665220"/>
            <a:ext cx="8175854" cy="1162812"/>
          </a:xfrm>
        </p:spPr>
        <p:txBody>
          <a:bodyPr/>
          <a:lstStyle/>
          <a:p>
            <a:pPr lvl="0"/>
            <a:endParaRPr lang="en-US" dirty="0">
              <a:sym typeface="PT Sans"/>
            </a:endParaRPr>
          </a:p>
        </p:txBody>
      </p:sp>
      <p:sp>
        <p:nvSpPr>
          <p:cNvPr id="862" name="Shape 8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lang="en" dirty="0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9378952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uiExpand="1" build="p"/>
      <p:bldP spid="8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Consolas"/>
              </a:rPr>
              <a:t>"</a:t>
            </a:r>
            <a:r>
              <a:rPr lang="en-US" dirty="0" err="1" smtClean="0">
                <a:sym typeface="Consolas"/>
              </a:rPr>
              <a:t>devDependencies</a:t>
            </a:r>
            <a:r>
              <a:rPr lang="en-US" dirty="0" smtClean="0">
                <a:sym typeface="Consolas"/>
              </a:rPr>
              <a:t>": {    </a:t>
            </a:r>
          </a:p>
          <a:p>
            <a:r>
              <a:rPr lang="en-US" dirty="0" smtClean="0"/>
              <a:t>"gulp" : "</a:t>
            </a:r>
            <a:r>
              <a:rPr lang="en-US" dirty="0" err="1" smtClean="0"/>
              <a:t>git+https</a:t>
            </a:r>
            <a:r>
              <a:rPr lang="en-US" dirty="0" smtClean="0"/>
              <a:t>://git@github.com/</a:t>
            </a:r>
            <a:r>
              <a:rPr lang="en-US" dirty="0" err="1" smtClean="0"/>
              <a:t>gulpjs</a:t>
            </a:r>
            <a:r>
              <a:rPr lang="en-US" dirty="0" smtClean="0"/>
              <a:t>/gulp.git#4.0"</a:t>
            </a:r>
            <a:r>
              <a:rPr lang="en-US" dirty="0" smtClean="0">
                <a:sym typeface="Consolas"/>
              </a:rPr>
              <a:t>	</a:t>
            </a:r>
          </a:p>
          <a:p>
            <a:r>
              <a:rPr lang="en-US" dirty="0" smtClean="0">
                <a:sym typeface="Consolas"/>
              </a:rPr>
              <a:t>}</a:t>
            </a:r>
          </a:p>
          <a:p>
            <a:endParaRPr lang="en-US" dirty="0" smtClean="0">
              <a:sym typeface="Consolas"/>
            </a:endParaRPr>
          </a:p>
        </p:txBody>
      </p:sp>
      <p:sp>
        <p:nvSpPr>
          <p:cNvPr id="878" name="Shape 878"/>
          <p:cNvSpPr txBox="1"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Holds all of the node module dependencies and development dependencies.</a:t>
            </a:r>
          </a:p>
          <a:p>
            <a:pPr lvl="0"/>
            <a:endParaRPr lang="en" smtClean="0">
              <a:sym typeface="PT Sans"/>
            </a:endParaRPr>
          </a:p>
          <a:p>
            <a:pPr lvl="0"/>
            <a:endParaRPr lang="en" smtClean="0">
              <a:sym typeface="PT Sans"/>
            </a:endParaRP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package.json</a:t>
            </a:r>
            <a:endParaRPr lang="en" dirty="0"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endParaRPr lang="en-US" dirty="0" smtClean="0">
              <a:sym typeface="Consolas"/>
            </a:endParaRPr>
          </a:p>
          <a:p>
            <a:pPr lvl="0"/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use strict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;</a:t>
            </a:r>
            <a:endParaRPr lang="en-US" dirty="0">
              <a:sym typeface="Consolas"/>
            </a:endParaRPr>
          </a:p>
          <a:p>
            <a:pPr lvl="0"/>
            <a:r>
              <a:rPr lang="en-US" dirty="0" err="1" smtClean="0">
                <a:sym typeface="Consolas"/>
              </a:rPr>
              <a:t>var</a:t>
            </a:r>
            <a:r>
              <a:rPr lang="en-US" dirty="0" smtClean="0">
                <a:sym typeface="Consolas"/>
              </a:rPr>
              <a:t> gulp = require(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gulp</a:t>
            </a:r>
            <a:r>
              <a:rPr lang="en-US" dirty="0">
                <a:latin typeface="PT Sans"/>
                <a:ea typeface="PT Sans"/>
                <a:cs typeface="PT Sans"/>
                <a:sym typeface="PT Sans"/>
              </a:rPr>
              <a:t>'</a:t>
            </a:r>
            <a:r>
              <a:rPr lang="en-US" dirty="0" smtClean="0">
                <a:sym typeface="Consolas"/>
              </a:rPr>
              <a:t>);</a:t>
            </a:r>
            <a:endParaRPr lang="en-US" dirty="0">
              <a:sym typeface="Consolas"/>
            </a:endParaRPr>
          </a:p>
        </p:txBody>
      </p:sp>
      <p:sp>
        <p:nvSpPr>
          <p:cNvPr id="878" name="Shape 878"/>
          <p:cNvSpPr txBox="1"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en" dirty="0" smtClean="0">
              <a:sym typeface="PT Sans"/>
            </a:endParaRPr>
          </a:p>
          <a:p>
            <a:pPr lvl="0"/>
            <a:endParaRPr lang="en" dirty="0" smtClean="0">
              <a:sym typeface="PT Sans"/>
            </a:endParaRPr>
          </a:p>
          <a:p>
            <a:pPr lvl="0"/>
            <a:endParaRPr lang="en" dirty="0">
              <a:sym typeface="PT Sans"/>
            </a:endParaRPr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dirty="0" smtClean="0">
                <a:sym typeface="PT Sans"/>
              </a:rPr>
              <a:t>require is the way that you pull in node modules.</a:t>
            </a:r>
            <a:endParaRPr lang="en" dirty="0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181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3" name="Shape 91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" smtClean="0">
                <a:sym typeface="PT Sans"/>
              </a:rPr>
              <a:t>Running Tasks in Visual Studio</a:t>
            </a:r>
            <a:endParaRPr lang="en"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931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" dirty="0" smtClean="0"/>
              <a:t>Runs gulp tasks from Visual Studio</a:t>
            </a:r>
          </a:p>
          <a:p>
            <a:pPr lvl="0"/>
            <a:r>
              <a:rPr lang="en" dirty="0" smtClean="0"/>
              <a:t>Use existing tasks</a:t>
            </a:r>
          </a:p>
          <a:p>
            <a:pPr lvl="0"/>
            <a:r>
              <a:rPr lang="en" dirty="0" smtClean="0"/>
              <a:t>Add actions via custom bindings</a:t>
            </a:r>
            <a:endParaRPr lang="en" dirty="0"/>
          </a:p>
        </p:txBody>
      </p:sp>
      <p:sp>
        <p:nvSpPr>
          <p:cNvPr id="919" name="Shape 9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Tasks in Visual Studio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55242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Task Runner Explorer</a:t>
            </a:r>
            <a:endParaRPr lang="en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20" y="1127351"/>
            <a:ext cx="6919560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29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mtClean="0"/>
              <a:t>Add Custom Bindings</a:t>
            </a:r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62" y="1200150"/>
            <a:ext cx="4896875" cy="37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7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026" name="Shape 10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Coding Time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5373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Frees up</a:t>
            </a:r>
            <a:br>
              <a:rPr lang="en-US" dirty="0" smtClean="0"/>
            </a:br>
            <a:r>
              <a:rPr lang="en-US" dirty="0" smtClean="0"/>
              <a:t>Your Time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Improve </a:t>
            </a:r>
            <a:br>
              <a:rPr lang="en-US" dirty="0" smtClean="0"/>
            </a:br>
            <a:r>
              <a:rPr lang="en-US" dirty="0" smtClean="0"/>
              <a:t>Efficiency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br>
              <a:rPr lang="en-US" dirty="0" smtClean="0"/>
            </a:br>
            <a:r>
              <a:rPr lang="en-US" dirty="0" smtClean="0"/>
              <a:t>Repetitive Tasks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Gulp?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00113" y="139700"/>
            <a:ext cx="8243887" cy="1179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091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Why you should use Gulp</a:t>
            </a:r>
          </a:p>
          <a:p>
            <a:r>
              <a:rPr lang="en-US" dirty="0" smtClean="0"/>
              <a:t>How to use Gulp</a:t>
            </a:r>
          </a:p>
          <a:p>
            <a:r>
              <a:rPr lang="en-US" dirty="0" smtClean="0"/>
              <a:t>How to create tasks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</a:t>
            </a:r>
            <a:br>
              <a:rPr lang="en-US" dirty="0" smtClean="0"/>
            </a:br>
            <a:r>
              <a:rPr lang="en-US" dirty="0" smtClean="0"/>
              <a:t>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</a:t>
            </a:r>
          </a:p>
          <a:p>
            <a:r>
              <a:rPr lang="en-US" dirty="0" err="1"/>
              <a:t>s</a:t>
            </a:r>
            <a:r>
              <a:rPr lang="en-US" dirty="0" err="1" smtClean="0"/>
              <a:t>rc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est</a:t>
            </a:r>
            <a:endParaRPr lang="en-US" dirty="0" smtClean="0"/>
          </a:p>
          <a:p>
            <a:r>
              <a:rPr lang="en-US" dirty="0" smtClean="0"/>
              <a:t>watch</a:t>
            </a:r>
          </a:p>
          <a:p>
            <a:r>
              <a:rPr lang="en-US" dirty="0" smtClean="0"/>
              <a:t>series</a:t>
            </a:r>
          </a:p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Gulp APIs</a:t>
            </a:r>
            <a:endParaRPr lang="en-US" dirty="0"/>
          </a:p>
        </p:txBody>
      </p:sp>
      <p:pic>
        <p:nvPicPr>
          <p:cNvPr id="6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2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1596" y="1621615"/>
            <a:ext cx="4170373" cy="1591847"/>
          </a:xfrm>
        </p:spPr>
        <p:txBody>
          <a:bodyPr>
            <a:noAutofit/>
          </a:bodyPr>
          <a:lstStyle/>
          <a:p>
            <a:r>
              <a:rPr lang="en-US" dirty="0" smtClean="0"/>
              <a:t>Gulp Plugins</a:t>
            </a:r>
          </a:p>
          <a:p>
            <a:endParaRPr lang="en-US" sz="1800" dirty="0" smtClean="0"/>
          </a:p>
          <a:p>
            <a:r>
              <a:rPr lang="en-US" dirty="0" smtClean="0"/>
              <a:t>Gulp Main Web Site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75894" y="1490635"/>
            <a:ext cx="2812328" cy="18538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hlinkClick r:id="rId2"/>
              </a:rPr>
              <a:t>http://gulpjs.com/plugins</a:t>
            </a:r>
            <a:r>
              <a:rPr lang="en-US" sz="1800" dirty="0" smtClean="0">
                <a:hlinkClick r:id="rId2"/>
              </a:rPr>
              <a:t>/</a:t>
            </a:r>
          </a:p>
          <a:p>
            <a:pPr>
              <a:lnSpc>
                <a:spcPct val="150000"/>
              </a:lnSpc>
            </a:pPr>
            <a:endParaRPr lang="en-US" sz="1800" dirty="0" smtClean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hlinkClick r:id="rId3"/>
              </a:rPr>
              <a:t>http://gulpjs.com</a:t>
            </a:r>
            <a:endParaRPr lang="en-US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9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://digitaldrummerj.me/speaking/#gulp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@</a:t>
            </a:r>
            <a:r>
              <a:rPr lang="en-US" dirty="0" err="1">
                <a:hlinkClick r:id="rId4"/>
              </a:rPr>
              <a:t>digitaldrummerj</a:t>
            </a:r>
            <a:r>
              <a:rPr lang="en-US" dirty="0">
                <a:hlinkClick r:id="rId4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600" dirty="0" smtClean="0"/>
              <a:t>Thank you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5757586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Compile .NET</a:t>
            </a:r>
            <a:r>
              <a:rPr lang="en" sz="180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</a:t>
            </a:r>
            <a:endParaRPr lang="en" sz="1800" i="0" u="none" strike="noStrike" cap="none" baseline="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SzPct val="25000"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 </a:t>
            </a: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Version Numbers</a:t>
            </a:r>
            <a:endParaRPr lang="en"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Lint Javascript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Concat and </a:t>
            </a: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Minify</a:t>
            </a:r>
            <a:endParaRPr lang="en"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Sass Compilation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Inject </a:t>
            </a:r>
            <a:r>
              <a:rPr lang="en" sz="1800" i="0" u="none" strike="noStrike" cap="none" baseline="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Files </a:t>
            </a:r>
            <a:r>
              <a:rPr lang="en" sz="1800" i="0" u="none" strike="noStrike" cap="none" baseline="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 into HTML Code</a:t>
            </a:r>
          </a:p>
          <a:p>
            <a:pPr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18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Refresh Browser on File Changes</a:t>
            </a:r>
            <a:endParaRPr lang="en" sz="1800" i="0" u="none" strike="noStrike" cap="none" baseline="0" dirty="0" smtClean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2" name="Shape 392"/>
          <p:cNvPicPr preferRelativeResize="0">
            <a:picLocks noGrp="1"/>
          </p:cNvPicPr>
          <p:nvPr>
            <p:ph sz="quarter" idx="11"/>
          </p:nvPr>
        </p:nvPicPr>
        <p:blipFill rotWithShape="1">
          <a:blip r:embed="rId3">
            <a:alphaModFix/>
          </a:blip>
          <a:stretch/>
        </p:blipFill>
        <p:spPr>
          <a:xfrm>
            <a:off x="1002041" y="2035175"/>
            <a:ext cx="1717018" cy="174466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What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Can You Do?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400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sz="quarter" idx="20"/>
          </p:nvPr>
        </p:nvSpPr>
        <p:spPr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Improve Quality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sz="quarter" idx="19"/>
          </p:nvPr>
        </p:nvSpPr>
        <p:spPr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Deliver Faster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sz="quarter" idx="18"/>
          </p:nvPr>
        </p:nvSpPr>
        <p:spPr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" sz="2400" b="0" i="0" u="none" strike="noStrike" cap="none" baseline="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Repeatable 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" sz="330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What is in it for me?</a:t>
            </a:r>
            <a:endParaRPr lang="en" sz="33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build="p" animBg="1"/>
      <p:bldP spid="409" grpId="0" build="p" animBg="1"/>
      <p:bldP spid="40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body" idx="4294967295"/>
          </p:nvPr>
        </p:nvSpPr>
        <p:spPr>
          <a:xfrm>
            <a:off x="728348" y="1172785"/>
            <a:ext cx="8141332" cy="378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</a:t>
            </a: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ulpfile.js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Code </a:t>
            </a: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over configuration</a:t>
            </a:r>
          </a:p>
          <a:p>
            <a:pPr marL="228600" marR="0" lvl="0" indent="-228600" algn="l" rtl="0">
              <a:spcBef>
                <a:spcPts val="80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Stream based</a:t>
            </a:r>
          </a:p>
          <a:p>
            <a:pPr marL="228600" marR="0" lvl="0" indent="-228600" algn="l" rtl="0">
              <a:spcBef>
                <a:spcPts val="800"/>
              </a:spcBef>
              <a:buClr>
                <a:schemeClr val="accent1"/>
              </a:buClr>
              <a:buSzPct val="70000"/>
              <a:buFont typeface="Noto Symbol"/>
              <a:buChar char="▪"/>
            </a:pPr>
            <a:r>
              <a:rPr lang="en" sz="28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1100+ </a:t>
            </a:r>
            <a:r>
              <a:rPr lang="en" sz="28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plugins</a:t>
            </a:r>
            <a:endParaRPr lang="en" sz="28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955964" y="140401"/>
            <a:ext cx="7741598" cy="1178237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" sz="330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 Basics</a:t>
            </a:r>
            <a:endParaRPr lang="en" sz="33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276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Streams in 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a Nutshell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2212419" y="3314954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jshint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3795456" y="3313519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uglify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5351789" y="3312084"/>
            <a:ext cx="1014901" cy="1014901"/>
          </a:xfrm>
          <a:prstGeom prst="rec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 smtClean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concat</a:t>
            </a:r>
            <a:endParaRPr lang="en" sz="2100" b="0" i="0" u="none" strike="noStrike" cap="none" baseline="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6457119" y="1915805"/>
            <a:ext cx="1621077" cy="1086122"/>
          </a:xfrm>
          <a:prstGeom prst="flowChartDocumen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Dest</a:t>
            </a:r>
          </a:p>
        </p:txBody>
      </p:sp>
      <p:sp>
        <p:nvSpPr>
          <p:cNvPr id="491" name="Shape 491"/>
          <p:cNvSpPr/>
          <p:nvPr/>
        </p:nvSpPr>
        <p:spPr>
          <a:xfrm>
            <a:off x="496000" y="3314954"/>
            <a:ext cx="1342697" cy="1012058"/>
          </a:xfrm>
          <a:prstGeom prst="flowChartInputOutpu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Read Files</a:t>
            </a:r>
          </a:p>
        </p:txBody>
      </p:sp>
      <p:sp>
        <p:nvSpPr>
          <p:cNvPr id="492" name="Shape 492"/>
          <p:cNvSpPr/>
          <p:nvPr/>
        </p:nvSpPr>
        <p:spPr>
          <a:xfrm>
            <a:off x="6734485" y="3313520"/>
            <a:ext cx="1342697" cy="1012058"/>
          </a:xfrm>
          <a:prstGeom prst="flowChartInputOutpu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Write Files</a:t>
            </a:r>
          </a:p>
        </p:txBody>
      </p:sp>
      <p:cxnSp>
        <p:nvCxnSpPr>
          <p:cNvPr id="493" name="Shape 493"/>
          <p:cNvCxnSpPr/>
          <p:nvPr/>
        </p:nvCxnSpPr>
        <p:spPr>
          <a:xfrm>
            <a:off x="1223210" y="3027947"/>
            <a:ext cx="27989" cy="304811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4" name="Shape 494"/>
          <p:cNvCxnSpPr>
            <a:stCxn id="491" idx="5"/>
            <a:endCxn id="487" idx="1"/>
          </p:cNvCxnSpPr>
          <p:nvPr/>
        </p:nvCxnSpPr>
        <p:spPr>
          <a:xfrm>
            <a:off x="1704428" y="3820984"/>
            <a:ext cx="5079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5" name="Shape 495"/>
          <p:cNvCxnSpPr>
            <a:stCxn id="487" idx="3"/>
            <a:endCxn id="488" idx="1"/>
          </p:cNvCxnSpPr>
          <p:nvPr/>
        </p:nvCxnSpPr>
        <p:spPr>
          <a:xfrm rot="10800000" flipH="1">
            <a:off x="3227321" y="3820905"/>
            <a:ext cx="5682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6" name="Shape 496"/>
          <p:cNvCxnSpPr>
            <a:stCxn id="488" idx="3"/>
            <a:endCxn id="489" idx="1"/>
          </p:cNvCxnSpPr>
          <p:nvPr/>
        </p:nvCxnSpPr>
        <p:spPr>
          <a:xfrm rot="10800000" flipH="1">
            <a:off x="4810358" y="3819470"/>
            <a:ext cx="541500" cy="15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7" name="Shape 497"/>
          <p:cNvCxnSpPr>
            <a:stCxn id="489" idx="3"/>
            <a:endCxn id="492" idx="2"/>
          </p:cNvCxnSpPr>
          <p:nvPr/>
        </p:nvCxnSpPr>
        <p:spPr>
          <a:xfrm>
            <a:off x="6366690" y="3819535"/>
            <a:ext cx="502200" cy="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8" name="Shape 498"/>
          <p:cNvCxnSpPr>
            <a:stCxn id="492" idx="0"/>
          </p:cNvCxnSpPr>
          <p:nvPr/>
        </p:nvCxnSpPr>
        <p:spPr>
          <a:xfrm rot="10800000" flipH="1">
            <a:off x="7540103" y="2867720"/>
            <a:ext cx="9600" cy="445800"/>
          </a:xfrm>
          <a:prstGeom prst="straightConnector1">
            <a:avLst/>
          </a:prstGeom>
          <a:noFill/>
          <a:ln w="63500" cap="flat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500" name="Shape 500"/>
          <p:cNvSpPr/>
          <p:nvPr/>
        </p:nvSpPr>
        <p:spPr>
          <a:xfrm>
            <a:off x="530183" y="1952850"/>
            <a:ext cx="1621077" cy="1086122"/>
          </a:xfrm>
          <a:prstGeom prst="flowChartDocument">
            <a:avLst/>
          </a:prstGeom>
          <a:solidFill>
            <a:srgbClr val="E2323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100" b="0" i="0" u="none" strike="noStrike" cap="none" baseline="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File System</a:t>
            </a:r>
          </a:p>
        </p:txBody>
      </p:sp>
    </p:spTree>
    <p:extLst>
      <p:ext uri="{BB962C8B-B14F-4D97-AF65-F5344CB8AC3E}">
        <p14:creationId xmlns:p14="http://schemas.microsoft.com/office/powerpoint/2010/main" val="22891699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4294967295"/>
          </p:nvPr>
        </p:nvSpPr>
        <p:spPr>
          <a:xfrm>
            <a:off x="467032" y="2175910"/>
            <a:ext cx="3989300" cy="4327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50800" marR="0" lvl="0" indent="-63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"/>
              <a:buChar char=" "/>
            </a:pPr>
            <a:r>
              <a:rPr lang="en" sz="2100" b="0" i="0" u="none" strike="noStrike" cap="none" baseline="0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Start with a source set of </a:t>
            </a:r>
            <a:r>
              <a:rPr lang="en" sz="2100" b="0" i="0" u="none" strike="noStrike" cap="none" baseline="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files</a:t>
            </a:r>
            <a:endParaRPr lang="en" sz="2100" b="0" i="0" u="none" strike="noStrike" cap="none" baseline="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467032" y="140401"/>
            <a:ext cx="8226323" cy="1178237"/>
          </a:xfrm>
          <a:prstGeom prst="rect">
            <a:avLst/>
          </a:prstGeom>
          <a:noFill/>
          <a:ln>
            <a:noFill/>
          </a:ln>
        </p:spPr>
        <p:txBody>
          <a:bodyPr lIns="0" tIns="32975" rIns="65925" bIns="32975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" sz="3300" b="0" i="0" u="none" strike="noStrike" cap="none" baseline="0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Gulp</a:t>
            </a:r>
            <a:r>
              <a:rPr lang="en" sz="3300" b="0" i="0" u="none" strike="noStrike" cap="none" dirty="0" smtClean="0">
                <a:solidFill>
                  <a:schemeClr val="accent1"/>
                </a:solidFill>
                <a:latin typeface="PT Sans"/>
                <a:ea typeface="PT Sans"/>
                <a:cs typeface="PT Sans"/>
                <a:sym typeface="PT Sans"/>
              </a:rPr>
              <a:t> Streams In Action</a:t>
            </a:r>
            <a:endParaRPr lang="en" sz="3300" b="0" i="0" u="none" strike="noStrike" cap="none" baseline="0" dirty="0">
              <a:solidFill>
                <a:schemeClr val="accen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566" name="Shape 566"/>
          <p:cNvGrpSpPr/>
          <p:nvPr/>
        </p:nvGrpSpPr>
        <p:grpSpPr>
          <a:xfrm>
            <a:off x="6670053" y="3592588"/>
            <a:ext cx="1187061" cy="1367672"/>
            <a:chOff x="8893404" y="4790117"/>
            <a:chExt cx="1582748" cy="1823563"/>
          </a:xfrm>
        </p:grpSpPr>
        <p:sp>
          <p:nvSpPr>
            <p:cNvPr id="567" name="Shape 567"/>
            <p:cNvSpPr/>
            <p:nvPr/>
          </p:nvSpPr>
          <p:spPr>
            <a:xfrm flipH="1">
              <a:off x="8893404" y="4790117"/>
              <a:ext cx="1582748" cy="1763993"/>
            </a:xfrm>
            <a:custGeom>
              <a:avLst/>
              <a:gdLst/>
              <a:ahLst/>
              <a:cxnLst/>
              <a:rect l="0" t="0" r="0" b="0"/>
              <a:pathLst>
                <a:path w="1582749" h="1763994" extrusionOk="0">
                  <a:moveTo>
                    <a:pt x="1582691" y="0"/>
                  </a:moveTo>
                  <a:lnTo>
                    <a:pt x="723936" y="0"/>
                  </a:lnTo>
                  <a:lnTo>
                    <a:pt x="723936" y="599421"/>
                  </a:lnTo>
                  <a:lnTo>
                    <a:pt x="0" y="1022622"/>
                  </a:lnTo>
                  <a:lnTo>
                    <a:pt x="433394" y="1763994"/>
                  </a:lnTo>
                  <a:lnTo>
                    <a:pt x="1146025" y="1347401"/>
                  </a:lnTo>
                  <a:lnTo>
                    <a:pt x="1178408" y="1334675"/>
                  </a:lnTo>
                  <a:cubicBezTo>
                    <a:pt x="1211759" y="1318422"/>
                    <a:pt x="1244348" y="1299272"/>
                    <a:pt x="1275808" y="1277214"/>
                  </a:cubicBezTo>
                  <a:lnTo>
                    <a:pt x="1300330" y="1257197"/>
                  </a:lnTo>
                  <a:lnTo>
                    <a:pt x="1335374" y="1236711"/>
                  </a:lnTo>
                  <a:lnTo>
                    <a:pt x="1332161" y="1231214"/>
                  </a:lnTo>
                  <a:lnTo>
                    <a:pt x="1358307" y="1209872"/>
                  </a:lnTo>
                  <a:cubicBezTo>
                    <a:pt x="1511774" y="1064697"/>
                    <a:pt x="1594640" y="860084"/>
                    <a:pt x="1581366" y="659086"/>
                  </a:cubicBezTo>
                  <a:lnTo>
                    <a:pt x="1581262" y="658380"/>
                  </a:lnTo>
                  <a:lnTo>
                    <a:pt x="1582691" y="658380"/>
                  </a:lnTo>
                  <a:close/>
                </a:path>
              </a:pathLst>
            </a:custGeom>
            <a:solidFill>
              <a:srgbClr val="E2323B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 rot="-3581407" flipH="1">
              <a:off x="9460341" y="5980875"/>
              <a:ext cx="1183008" cy="162366"/>
            </a:xfrm>
            <a:prstGeom prst="rect">
              <a:avLst/>
            </a:prstGeom>
            <a:solidFill>
              <a:srgbClr val="E2323B"/>
            </a:solidFill>
            <a:ln w="254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6667415" y="2422505"/>
            <a:ext cx="647833" cy="1137473"/>
            <a:chOff x="8889886" y="3230007"/>
            <a:chExt cx="863778" cy="1516630"/>
          </a:xfrm>
        </p:grpSpPr>
        <p:sp>
          <p:nvSpPr>
            <p:cNvPr id="570" name="Shape 570"/>
            <p:cNvSpPr/>
            <p:nvPr/>
          </p:nvSpPr>
          <p:spPr>
            <a:xfrm>
              <a:off x="8889886" y="3230007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8894909" y="3749780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8894907" y="4264530"/>
              <a:ext cx="858755" cy="48210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cxnSp>
        <p:nvCxnSpPr>
          <p:cNvPr id="573" name="Shape 573"/>
          <p:cNvCxnSpPr/>
          <p:nvPr/>
        </p:nvCxnSpPr>
        <p:spPr>
          <a:xfrm flipV="1">
            <a:off x="4110446" y="2608685"/>
            <a:ext cx="2521380" cy="265144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74" name="Shape 574"/>
          <p:cNvCxnSpPr/>
          <p:nvPr/>
        </p:nvCxnSpPr>
        <p:spPr>
          <a:xfrm>
            <a:off x="4049486" y="3465957"/>
            <a:ext cx="2582340" cy="557403"/>
          </a:xfrm>
          <a:prstGeom prst="straightConnector1">
            <a:avLst/>
          </a:prstGeom>
          <a:noFill/>
          <a:ln w="57150" cap="flat">
            <a:solidFill>
              <a:srgbClr val="E2323B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575" name="Shape 575"/>
          <p:cNvCxnSpPr/>
          <p:nvPr/>
        </p:nvCxnSpPr>
        <p:spPr>
          <a:xfrm flipV="1">
            <a:off x="4110446" y="1654629"/>
            <a:ext cx="2521380" cy="705042"/>
          </a:xfrm>
          <a:prstGeom prst="straightConnector1">
            <a:avLst/>
          </a:prstGeom>
          <a:noFill/>
          <a:ln w="57150" cap="flat">
            <a:solidFill>
              <a:srgbClr val="E2323B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576" name="Shape 576"/>
          <p:cNvGrpSpPr/>
          <p:nvPr/>
        </p:nvGrpSpPr>
        <p:grpSpPr>
          <a:xfrm>
            <a:off x="6352538" y="1078612"/>
            <a:ext cx="1273820" cy="1319360"/>
            <a:chOff x="8470050" y="1438150"/>
            <a:chExt cx="1698427" cy="1759147"/>
          </a:xfrm>
        </p:grpSpPr>
        <p:sp>
          <p:nvSpPr>
            <p:cNvPr id="577" name="Shape 577"/>
            <p:cNvSpPr/>
            <p:nvPr/>
          </p:nvSpPr>
          <p:spPr>
            <a:xfrm>
              <a:off x="8470050" y="1438150"/>
              <a:ext cx="1698427" cy="1759147"/>
            </a:xfrm>
            <a:custGeom>
              <a:avLst/>
              <a:gdLst/>
              <a:ahLst/>
              <a:cxnLst/>
              <a:rect l="0" t="0" r="0" b="0"/>
              <a:pathLst>
                <a:path w="1698428" h="1759148" extrusionOk="0">
                  <a:moveTo>
                    <a:pt x="104959" y="0"/>
                  </a:moveTo>
                  <a:cubicBezTo>
                    <a:pt x="162926" y="0"/>
                    <a:pt x="209918" y="46992"/>
                    <a:pt x="209918" y="104959"/>
                  </a:cubicBezTo>
                  <a:lnTo>
                    <a:pt x="362586" y="104959"/>
                  </a:lnTo>
                  <a:cubicBezTo>
                    <a:pt x="362586" y="46992"/>
                    <a:pt x="409578" y="0"/>
                    <a:pt x="467545" y="0"/>
                  </a:cubicBezTo>
                  <a:cubicBezTo>
                    <a:pt x="525512" y="0"/>
                    <a:pt x="572504" y="46992"/>
                    <a:pt x="572504" y="104959"/>
                  </a:cubicBezTo>
                  <a:lnTo>
                    <a:pt x="744255" y="104959"/>
                  </a:lnTo>
                  <a:cubicBezTo>
                    <a:pt x="744255" y="46992"/>
                    <a:pt x="791247" y="0"/>
                    <a:pt x="849214" y="0"/>
                  </a:cubicBezTo>
                  <a:cubicBezTo>
                    <a:pt x="907181" y="0"/>
                    <a:pt x="954173" y="46992"/>
                    <a:pt x="954173" y="104959"/>
                  </a:cubicBezTo>
                  <a:lnTo>
                    <a:pt x="1125924" y="104959"/>
                  </a:lnTo>
                  <a:cubicBezTo>
                    <a:pt x="1125924" y="46992"/>
                    <a:pt x="1172916" y="0"/>
                    <a:pt x="1230883" y="0"/>
                  </a:cubicBezTo>
                  <a:cubicBezTo>
                    <a:pt x="1288850" y="0"/>
                    <a:pt x="1335842" y="46992"/>
                    <a:pt x="1335842" y="104959"/>
                  </a:cubicBezTo>
                  <a:lnTo>
                    <a:pt x="1488510" y="104959"/>
                  </a:lnTo>
                  <a:cubicBezTo>
                    <a:pt x="1488510" y="46992"/>
                    <a:pt x="1535502" y="0"/>
                    <a:pt x="1593469" y="0"/>
                  </a:cubicBezTo>
                  <a:cubicBezTo>
                    <a:pt x="1651436" y="0"/>
                    <a:pt x="1698428" y="46992"/>
                    <a:pt x="1698428" y="104959"/>
                  </a:cubicBezTo>
                  <a:lnTo>
                    <a:pt x="1698428" y="299264"/>
                  </a:lnTo>
                  <a:lnTo>
                    <a:pt x="1135466" y="299264"/>
                  </a:lnTo>
                  <a:lnTo>
                    <a:pt x="1135466" y="442390"/>
                  </a:lnTo>
                  <a:lnTo>
                    <a:pt x="1022267" y="442390"/>
                  </a:lnTo>
                  <a:lnTo>
                    <a:pt x="1022267" y="1029924"/>
                  </a:lnTo>
                  <a:lnTo>
                    <a:pt x="1124683" y="1132340"/>
                  </a:lnTo>
                  <a:lnTo>
                    <a:pt x="1112015" y="1145008"/>
                  </a:lnTo>
                  <a:lnTo>
                    <a:pt x="1128126" y="1145008"/>
                  </a:lnTo>
                  <a:lnTo>
                    <a:pt x="1128126" y="1382995"/>
                  </a:lnTo>
                  <a:lnTo>
                    <a:pt x="1115508" y="1382995"/>
                  </a:lnTo>
                  <a:lnTo>
                    <a:pt x="1124683" y="1392170"/>
                  </a:lnTo>
                  <a:lnTo>
                    <a:pt x="1047426" y="1469427"/>
                  </a:lnTo>
                  <a:lnTo>
                    <a:pt x="1519304" y="1469427"/>
                  </a:lnTo>
                  <a:lnTo>
                    <a:pt x="1519304" y="1603011"/>
                  </a:lnTo>
                  <a:lnTo>
                    <a:pt x="1277725" y="1603011"/>
                  </a:lnTo>
                  <a:lnTo>
                    <a:pt x="1277725" y="1759148"/>
                  </a:lnTo>
                  <a:lnTo>
                    <a:pt x="420704" y="1759148"/>
                  </a:lnTo>
                  <a:lnTo>
                    <a:pt x="420704" y="1603011"/>
                  </a:lnTo>
                  <a:lnTo>
                    <a:pt x="179125" y="1603011"/>
                  </a:lnTo>
                  <a:lnTo>
                    <a:pt x="179125" y="1469427"/>
                  </a:lnTo>
                  <a:lnTo>
                    <a:pt x="651002" y="1469427"/>
                  </a:lnTo>
                  <a:lnTo>
                    <a:pt x="573745" y="1392170"/>
                  </a:lnTo>
                  <a:lnTo>
                    <a:pt x="582920" y="1382995"/>
                  </a:lnTo>
                  <a:lnTo>
                    <a:pt x="570302" y="1382995"/>
                  </a:lnTo>
                  <a:lnTo>
                    <a:pt x="570302" y="1145008"/>
                  </a:lnTo>
                  <a:lnTo>
                    <a:pt x="586413" y="1145008"/>
                  </a:lnTo>
                  <a:lnTo>
                    <a:pt x="573745" y="1132340"/>
                  </a:lnTo>
                  <a:lnTo>
                    <a:pt x="676162" y="1029923"/>
                  </a:lnTo>
                  <a:lnTo>
                    <a:pt x="676162" y="442390"/>
                  </a:lnTo>
                  <a:lnTo>
                    <a:pt x="562962" y="442390"/>
                  </a:lnTo>
                  <a:lnTo>
                    <a:pt x="562962" y="299264"/>
                  </a:lnTo>
                  <a:lnTo>
                    <a:pt x="0" y="299264"/>
                  </a:lnTo>
                  <a:lnTo>
                    <a:pt x="0" y="104959"/>
                  </a:lnTo>
                  <a:cubicBezTo>
                    <a:pt x="0" y="46992"/>
                    <a:pt x="46992" y="0"/>
                    <a:pt x="104959" y="0"/>
                  </a:cubicBezTo>
                  <a:close/>
                </a:path>
              </a:pathLst>
            </a:custGeom>
            <a:solidFill>
              <a:srgbClr val="E2323B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8654171" y="2901214"/>
              <a:ext cx="1340178" cy="133584"/>
            </a:xfrm>
            <a:prstGeom prst="rect">
              <a:avLst/>
            </a:prstGeom>
            <a:solidFill>
              <a:srgbClr val="E2323B"/>
            </a:solidFill>
            <a:ln w="254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7" name="Shape 564"/>
          <p:cNvSpPr txBox="1">
            <a:spLocks/>
          </p:cNvSpPr>
          <p:nvPr/>
        </p:nvSpPr>
        <p:spPr>
          <a:xfrm>
            <a:off x="468722" y="2490644"/>
            <a:ext cx="3989300" cy="8496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222847" indent="-222847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19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39587" indent="-216740" algn="l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662432" indent="-215216" algn="l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822701" indent="-160267" algn="l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047072" indent="-224374" algn="l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-6350">
              <a:spcBef>
                <a:spcPts val="1200"/>
              </a:spcBef>
              <a:buSzPct val="25000"/>
              <a:buFont typeface="PT Sans"/>
              <a:buChar char=" "/>
            </a:pPr>
            <a:r>
              <a:rPr lang="en" sz="210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Process or examine the files</a:t>
            </a:r>
            <a:endParaRPr lang="en" sz="21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" name="Shape 564"/>
          <p:cNvSpPr txBox="1">
            <a:spLocks/>
          </p:cNvSpPr>
          <p:nvPr/>
        </p:nvSpPr>
        <p:spPr>
          <a:xfrm>
            <a:off x="467690" y="3082836"/>
            <a:ext cx="3989300" cy="5912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222847" indent="-222847" algn="l" defTabSz="439587" rtl="0" eaLnBrk="1" latinLnBrk="0" hangingPunct="1">
              <a:spcBef>
                <a:spcPts val="769"/>
              </a:spcBef>
              <a:buClr>
                <a:schemeClr val="accent1"/>
              </a:buClr>
              <a:buSzPct val="70000"/>
              <a:buFont typeface="Wingdings" charset="2"/>
              <a:buChar char="§"/>
              <a:defRPr sz="19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39587" indent="-216740" algn="l" defTabSz="439587" rtl="0" eaLnBrk="1" latinLnBrk="0" hangingPunct="1">
              <a:spcBef>
                <a:spcPts val="509"/>
              </a:spcBef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662432" indent="-215216" algn="l" defTabSz="439587" rtl="0" eaLnBrk="1" latinLnBrk="0" hangingPunct="1">
              <a:spcBef>
                <a:spcPts val="461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650" b="0" i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822701" indent="-160267" algn="l" defTabSz="439587" rtl="0" eaLnBrk="1" latinLnBrk="0" hangingPunct="1">
              <a:spcBef>
                <a:spcPts val="414"/>
              </a:spcBef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150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047072" indent="-224374" algn="l" defTabSz="439587" rtl="0" eaLnBrk="1" latinLnBrk="0" hangingPunct="1">
              <a:spcBef>
                <a:spcPts val="366"/>
              </a:spcBef>
              <a:buClr>
                <a:schemeClr val="bg1">
                  <a:lumMod val="85000"/>
                </a:schemeClr>
              </a:buClr>
              <a:buSzPct val="70000"/>
              <a:buFont typeface="Myriad Pro Light" panose="020B0403030403020204" pitchFamily="34" charset="0"/>
              <a:buChar char="-"/>
              <a:tabLst/>
              <a:defRPr sz="1350" b="0" i="0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207338" indent="-161792" algn="l" defTabSz="439587" rtl="0" eaLnBrk="1" latinLnBrk="0" hangingPunct="1">
              <a:spcBef>
                <a:spcPts val="336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100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2857315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6902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6487" indent="-219794" algn="l" defTabSz="439587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-6350">
              <a:spcBef>
                <a:spcPts val="1200"/>
              </a:spcBef>
              <a:buSzPct val="25000"/>
              <a:buFont typeface="PT Sans"/>
              <a:buChar char=" "/>
            </a:pPr>
            <a:r>
              <a:rPr lang="en" sz="2100" dirty="0" smtClean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Send output to a destination</a:t>
            </a:r>
            <a:endParaRPr lang="en" sz="2100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19" name="Shape 573"/>
          <p:cNvCxnSpPr>
            <a:endCxn id="571" idx="1"/>
          </p:cNvCxnSpPr>
          <p:nvPr/>
        </p:nvCxnSpPr>
        <p:spPr>
          <a:xfrm>
            <a:off x="4110446" y="2978331"/>
            <a:ext cx="2560736" cy="14794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" name="Shape 573"/>
          <p:cNvCxnSpPr/>
          <p:nvPr/>
        </p:nvCxnSpPr>
        <p:spPr>
          <a:xfrm>
            <a:off x="4110446" y="3082836"/>
            <a:ext cx="2521380" cy="383121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42260785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Processing </a:t>
            </a:r>
            <a:r>
              <a:rPr lang="en-US" sz="4000" dirty="0"/>
              <a:t>against the </a:t>
            </a:r>
            <a:r>
              <a:rPr lang="en-US" sz="4000" dirty="0" smtClean="0"/>
              <a:t>files is </a:t>
            </a:r>
            <a:br>
              <a:rPr lang="en-US" sz="4000" dirty="0" smtClean="0"/>
            </a:br>
            <a:r>
              <a:rPr lang="en-US" sz="4000" dirty="0" smtClean="0"/>
              <a:t>done </a:t>
            </a:r>
            <a:r>
              <a:rPr lang="en-US" sz="4000" dirty="0"/>
              <a:t>in memory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making Gulp </a:t>
            </a:r>
            <a:r>
              <a:rPr lang="en-US" sz="4000" dirty="0"/>
              <a:t>very fast.</a:t>
            </a:r>
          </a:p>
        </p:txBody>
      </p:sp>
    </p:spTree>
    <p:extLst>
      <p:ext uri="{BB962C8B-B14F-4D97-AF65-F5344CB8AC3E}">
        <p14:creationId xmlns:p14="http://schemas.microsoft.com/office/powerpoint/2010/main" val="7502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April_2015.potx" id="{308C820F-72E2-4BD0-92C7-1FBB194156CF}" vid="{BCF23F6F-7B6B-4A18-B595-3368204A1B6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5856</TotalTime>
  <Words>658</Words>
  <Application>Microsoft Office PowerPoint</Application>
  <PresentationFormat>On-screen Show (16:9)</PresentationFormat>
  <Paragraphs>191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Consolas</vt:lpstr>
      <vt:lpstr>Helvetica Light</vt:lpstr>
      <vt:lpstr>Lucida Grande</vt:lpstr>
      <vt:lpstr>Merriweather Sans</vt:lpstr>
      <vt:lpstr>Myriad Pro</vt:lpstr>
      <vt:lpstr>Myriad Pro Light</vt:lpstr>
      <vt:lpstr>Noto Symbol</vt:lpstr>
      <vt:lpstr>PT Sans</vt:lpstr>
      <vt:lpstr>Tahoma</vt:lpstr>
      <vt:lpstr>Trebuchet MS</vt:lpstr>
      <vt:lpstr>Wingdings</vt:lpstr>
      <vt:lpstr>Pluralsight default theme</vt:lpstr>
      <vt:lpstr>Gulp 4.0 </vt:lpstr>
      <vt:lpstr>PowerPoint Presentation</vt:lpstr>
      <vt:lpstr>Why Use Gulp?</vt:lpstr>
      <vt:lpstr>What Can You Do?</vt:lpstr>
      <vt:lpstr>What is in it for me?</vt:lpstr>
      <vt:lpstr>Gulp Basics</vt:lpstr>
      <vt:lpstr>Gulp Streams in a Nutshell</vt:lpstr>
      <vt:lpstr>Gulp Streams In Action</vt:lpstr>
      <vt:lpstr>PowerPoint Presentation</vt:lpstr>
      <vt:lpstr>State of Gulp 4.0</vt:lpstr>
      <vt:lpstr>PowerPoint Presentation</vt:lpstr>
      <vt:lpstr>6 APIs</vt:lpstr>
      <vt:lpstr>gulp.task (name, fn)</vt:lpstr>
      <vt:lpstr>2. gulp.src ( glob [, options] )</vt:lpstr>
      <vt:lpstr>3. gulp.dest ( folder [, options] )</vt:lpstr>
      <vt:lpstr>gulp.watch ( glob [, options])</vt:lpstr>
      <vt:lpstr>gulp.series (name, name, fn)</vt:lpstr>
      <vt:lpstr>gulp.parallel (name, name, fn)</vt:lpstr>
      <vt:lpstr>Combine series and parallel</vt:lpstr>
      <vt:lpstr>PowerPoint Presentation</vt:lpstr>
      <vt:lpstr>Getting Node.js</vt:lpstr>
      <vt:lpstr>PowerPoint Presentation</vt:lpstr>
      <vt:lpstr>package.json</vt:lpstr>
      <vt:lpstr>require is the way that you pull in node modules.</vt:lpstr>
      <vt:lpstr>PowerPoint Presentation</vt:lpstr>
      <vt:lpstr>Tasks in Visual Studio</vt:lpstr>
      <vt:lpstr>Task Runner Explorer</vt:lpstr>
      <vt:lpstr>Add Custom Bindings</vt:lpstr>
      <vt:lpstr>Coding Time</vt:lpstr>
      <vt:lpstr>PowerPoint Presentation</vt:lpstr>
      <vt:lpstr>What We’ve  Learned</vt:lpstr>
      <vt:lpstr>6 Gulp APIs</vt:lpstr>
      <vt:lpstr>Resources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5 (BETA) Workshop</dc:title>
  <dc:creator>James, Justin</dc:creator>
  <cp:lastModifiedBy>James, Justin</cp:lastModifiedBy>
  <cp:revision>363</cp:revision>
  <dcterms:modified xsi:type="dcterms:W3CDTF">2016-08-20T11:49:22Z</dcterms:modified>
</cp:coreProperties>
</file>